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7" r:id="rId3"/>
    <p:sldId id="258" r:id="rId4"/>
    <p:sldId id="257" r:id="rId5"/>
    <p:sldId id="259" r:id="rId6"/>
    <p:sldId id="260" r:id="rId7"/>
    <p:sldId id="261" r:id="rId8"/>
    <p:sldId id="262" r:id="rId9"/>
    <p:sldId id="263" r:id="rId10"/>
    <p:sldId id="264" r:id="rId11"/>
    <p:sldId id="266" r:id="rId12"/>
    <p:sldId id="265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3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DF76E-1979-41CD-8009-D0502E2A63DE}" type="datetimeFigureOut">
              <a:rPr lang="ru-RU" smtClean="0"/>
              <a:pPr/>
              <a:t>19.01.2017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8A7AB4-8835-4F96-A0C3-A77D4F2E06E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DF76E-1979-41CD-8009-D0502E2A63DE}" type="datetimeFigureOut">
              <a:rPr lang="ru-RU" smtClean="0"/>
              <a:pPr/>
              <a:t>19.01.2017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8A7AB4-8835-4F96-A0C3-A77D4F2E06E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DF76E-1979-41CD-8009-D0502E2A63DE}" type="datetimeFigureOut">
              <a:rPr lang="ru-RU" smtClean="0"/>
              <a:pPr/>
              <a:t>19.01.2017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8A7AB4-8835-4F96-A0C3-A77D4F2E06E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DF76E-1979-41CD-8009-D0502E2A63DE}" type="datetimeFigureOut">
              <a:rPr lang="ru-RU" smtClean="0"/>
              <a:pPr/>
              <a:t>19.01.2017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8A7AB4-8835-4F96-A0C3-A77D4F2E06E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DF76E-1979-41CD-8009-D0502E2A63DE}" type="datetimeFigureOut">
              <a:rPr lang="ru-RU" smtClean="0"/>
              <a:pPr/>
              <a:t>19.01.2017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8A7AB4-8835-4F96-A0C3-A77D4F2E06E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DF76E-1979-41CD-8009-D0502E2A63DE}" type="datetimeFigureOut">
              <a:rPr lang="ru-RU" smtClean="0"/>
              <a:pPr/>
              <a:t>19.01.2017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8A7AB4-8835-4F96-A0C3-A77D4F2E06E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DF76E-1979-41CD-8009-D0502E2A63DE}" type="datetimeFigureOut">
              <a:rPr lang="ru-RU" smtClean="0"/>
              <a:pPr/>
              <a:t>19.01.2017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8A7AB4-8835-4F96-A0C3-A77D4F2E06E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DF76E-1979-41CD-8009-D0502E2A63DE}" type="datetimeFigureOut">
              <a:rPr lang="ru-RU" smtClean="0"/>
              <a:pPr/>
              <a:t>19.01.2017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8A7AB4-8835-4F96-A0C3-A77D4F2E06E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DF76E-1979-41CD-8009-D0502E2A63DE}" type="datetimeFigureOut">
              <a:rPr lang="ru-RU" smtClean="0"/>
              <a:pPr/>
              <a:t>19.01.2017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8A7AB4-8835-4F96-A0C3-A77D4F2E06E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DF76E-1979-41CD-8009-D0502E2A63DE}" type="datetimeFigureOut">
              <a:rPr lang="ru-RU" smtClean="0"/>
              <a:pPr/>
              <a:t>19.01.2017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8A7AB4-8835-4F96-A0C3-A77D4F2E06E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DF76E-1979-41CD-8009-D0502E2A63DE}" type="datetimeFigureOut">
              <a:rPr lang="ru-RU" smtClean="0"/>
              <a:pPr/>
              <a:t>19.01.2017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8A7AB4-8835-4F96-A0C3-A77D4F2E06E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9DF76E-1979-41CD-8009-D0502E2A63DE}" type="datetimeFigureOut">
              <a:rPr lang="ru-RU" smtClean="0"/>
              <a:pPr/>
              <a:t>19.01.2017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8A7AB4-8835-4F96-A0C3-A77D4F2E06EA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4_(2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720" y="285728"/>
            <a:ext cx="8286808" cy="65722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500043"/>
            <a:ext cx="7772400" cy="3100408"/>
          </a:xfrm>
        </p:spPr>
        <p:txBody>
          <a:bodyPr>
            <a:normAutofit/>
          </a:bodyPr>
          <a:lstStyle/>
          <a:p>
            <a:r>
              <a:rPr lang="ru-RU" b="1" dirty="0" smtClean="0"/>
              <a:t>Оценка экологического состояния почвы в Лениногорском районе</a:t>
            </a:r>
            <a:endParaRPr lang="ru-RU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Rectangle 1"/>
          <p:cNvSpPr>
            <a:spLocks noChangeArrowheads="1"/>
          </p:cNvSpPr>
          <p:nvPr/>
        </p:nvSpPr>
        <p:spPr bwMode="auto">
          <a:xfrm>
            <a:off x="0" y="0"/>
            <a:ext cx="9144000" cy="56938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2800" b="1" dirty="0" smtClean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Почва- основной компонент наземных экосистем.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2800" b="1" dirty="0" smtClean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Почва 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–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основа материальных благ , от которых зависит существование человека .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2800" b="1" dirty="0" smtClean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Почва выполняет ряд глобальных функций.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Ученные посчитали, что для образования плодородного слоя толщиной в 1 см требуется до 300 лет. Человечество теряет эти сантиметры за 3 года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img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720" y="285728"/>
            <a:ext cx="8501122" cy="6357982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571472" y="1214422"/>
            <a:ext cx="7715304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2800" b="1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Ц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ель исследовательской работы : определить загрязненность почвенного покрова.</a:t>
            </a:r>
            <a:endParaRPr kumimoji="0" lang="ru-RU" sz="2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Объект исследования : образцы почвы взятых из различных участков г Лениногорска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sz="28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i (4)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844" y="214290"/>
            <a:ext cx="8829406" cy="614366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0"/>
            <a:ext cx="9144000" cy="48936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2000" b="1" dirty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Задачи исследования: 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1 Изучить специальную литературу.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2 Собрать образы почвы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3 Приготовить почвенную вытяжку.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4 Провести исследование.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Гипотеза: Состояние почвы ухудшается в близи промышленных предприятий и автомагистралей.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1"/>
          <p:cNvSpPr>
            <a:spLocks noChangeArrowheads="1"/>
          </p:cNvSpPr>
          <p:nvPr/>
        </p:nvSpPr>
        <p:spPr bwMode="auto">
          <a:xfrm>
            <a:off x="0" y="0"/>
            <a:ext cx="9144000" cy="22467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Были отобраны образцы поверхностного слоя почвы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1 В лесопарковой зоне(в дали от автомагистралей)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2 во дворе жилого дома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3 с приусадебного участка сош№4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4 с яблоневого сада на территории сош№4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3" name="Рисунок 2" descr="5IcqFT_isfw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282" y="2643182"/>
            <a:ext cx="3786214" cy="3625480"/>
          </a:xfrm>
          <a:prstGeom prst="rect">
            <a:avLst/>
          </a:prstGeom>
        </p:spPr>
      </p:pic>
      <p:pic>
        <p:nvPicPr>
          <p:cNvPr id="4" name="Рисунок 3" descr="kFgR_lutDBo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3504" y="2285992"/>
            <a:ext cx="3089676" cy="411956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1"/>
          <p:cNvSpPr>
            <a:spLocks noChangeArrowheads="1"/>
          </p:cNvSpPr>
          <p:nvPr/>
        </p:nvSpPr>
        <p:spPr bwMode="auto">
          <a:xfrm>
            <a:off x="0" y="0"/>
            <a:ext cx="9144000" cy="2677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Для приготовления почвенной вытяжки предварительно высушили образцы почв на воздухе, отобрали инородные включения 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 пустой чистый стакан поместили высушенную</a:t>
            </a:r>
            <a:r>
              <a:rPr kumimoji="0" lang="ru-RU" sz="24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почву на 1/3 , добавили к почве воду в количестве  5 мл раствора на 2 г почвы. Перемешали содержимое стакана в течении 3-5 минут с помощью стеклянной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палоки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 Отфильтровали содержимое стакана через бумажный фильтр.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Рисунок 3" descr="O_oMnaTaGO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282" y="2857496"/>
            <a:ext cx="8572560" cy="364333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1"/>
          <p:cNvSpPr>
            <a:spLocks noChangeArrowheads="1"/>
          </p:cNvSpPr>
          <p:nvPr/>
        </p:nvSpPr>
        <p:spPr bwMode="auto">
          <a:xfrm>
            <a:off x="1" y="0"/>
            <a:ext cx="8643966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Отобрали по 100 семян кресс салата.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2800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Р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азложили семена в контейнеры и поливали почвенной вытяжкой в течении 7 дней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Рисунок 5" descr="Gp-Y-H3Oys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472" y="1785926"/>
            <a:ext cx="6858000" cy="435771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500034" y="928669"/>
          <a:ext cx="7572427" cy="1428761"/>
        </p:xfrm>
        <a:graphic>
          <a:graphicData uri="http://schemas.openxmlformats.org/drawingml/2006/table">
            <a:tbl>
              <a:tblPr/>
              <a:tblGrid>
                <a:gridCol w="1514327"/>
                <a:gridCol w="1514327"/>
                <a:gridCol w="1514327"/>
                <a:gridCol w="1514327"/>
                <a:gridCol w="1515119"/>
              </a:tblGrid>
              <a:tr h="107157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Calibri"/>
                          <a:cs typeface="Times New Roman"/>
                        </a:rPr>
                        <a:t>Количество проросших семян</a:t>
                      </a:r>
                      <a:endParaRPr lang="ru-RU" sz="11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endParaRPr lang="ru-RU" sz="11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Calibri"/>
                          <a:cs typeface="Times New Roman"/>
                        </a:rPr>
                        <a:t>2</a:t>
                      </a:r>
                      <a:endParaRPr lang="ru-RU" sz="11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Calibri"/>
                          <a:cs typeface="Times New Roman"/>
                        </a:rPr>
                        <a:t>3</a:t>
                      </a:r>
                      <a:endParaRPr lang="ru-RU" sz="11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Calibri"/>
                          <a:cs typeface="Times New Roman"/>
                        </a:rPr>
                        <a:t>4</a:t>
                      </a:r>
                      <a:endParaRPr lang="ru-RU" sz="11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719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b="1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Calibri"/>
                          <a:cs typeface="Times New Roman"/>
                        </a:rPr>
                        <a:t>100</a:t>
                      </a:r>
                      <a:endParaRPr lang="ru-RU" sz="11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Calibri"/>
                          <a:cs typeface="Times New Roman"/>
                        </a:rPr>
                        <a:t>99</a:t>
                      </a:r>
                      <a:endParaRPr lang="ru-RU" sz="11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Calibri"/>
                          <a:cs typeface="Times New Roman"/>
                        </a:rPr>
                        <a:t>98</a:t>
                      </a:r>
                      <a:endParaRPr lang="ru-RU" sz="11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Calibri"/>
                          <a:cs typeface="Times New Roman"/>
                        </a:rPr>
                        <a:t>96</a:t>
                      </a:r>
                      <a:endParaRPr lang="ru-RU" sz="11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8433" name="Rectangle 1"/>
          <p:cNvSpPr>
            <a:spLocks noChangeArrowheads="1"/>
          </p:cNvSpPr>
          <p:nvPr/>
        </p:nvSpPr>
        <p:spPr bwMode="auto">
          <a:xfrm>
            <a:off x="0" y="0"/>
            <a:ext cx="7832914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На 3 день высчитывали энергию прорастания.</a:t>
            </a:r>
            <a:endParaRPr kumimoji="0" lang="ru-RU" sz="2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Рисунок 3" descr="ASijH7Y24fo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596" y="2786058"/>
            <a:ext cx="8143932" cy="314327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142845" y="2000241"/>
          <a:ext cx="8143931" cy="1623063"/>
        </p:xfrm>
        <a:graphic>
          <a:graphicData uri="http://schemas.openxmlformats.org/drawingml/2006/table">
            <a:tbl>
              <a:tblPr/>
              <a:tblGrid>
                <a:gridCol w="1628616"/>
                <a:gridCol w="1628616"/>
                <a:gridCol w="1628616"/>
                <a:gridCol w="1628616"/>
                <a:gridCol w="1629467"/>
              </a:tblGrid>
              <a:tr h="54102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000" b="1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endParaRPr lang="ru-RU" sz="20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latin typeface="Times New Roman"/>
                          <a:ea typeface="Calibri"/>
                          <a:cs typeface="Times New Roman"/>
                        </a:rPr>
                        <a:t>2</a:t>
                      </a:r>
                      <a:endParaRPr lang="ru-RU" sz="20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latin typeface="Times New Roman"/>
                          <a:ea typeface="Calibri"/>
                          <a:cs typeface="Times New Roman"/>
                        </a:rPr>
                        <a:t>3</a:t>
                      </a:r>
                      <a:endParaRPr lang="ru-RU" sz="20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latin typeface="Times New Roman"/>
                          <a:ea typeface="Calibri"/>
                          <a:cs typeface="Times New Roman"/>
                        </a:rPr>
                        <a:t>4</a:t>
                      </a:r>
                      <a:endParaRPr lang="ru-RU" sz="20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102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latin typeface="Times New Roman"/>
                          <a:ea typeface="Calibri"/>
                          <a:cs typeface="Times New Roman"/>
                        </a:rPr>
                        <a:t>Проросток</a:t>
                      </a:r>
                      <a:endParaRPr lang="ru-RU" sz="20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latin typeface="Times New Roman"/>
                          <a:ea typeface="Calibri"/>
                          <a:cs typeface="Times New Roman"/>
                        </a:rPr>
                        <a:t>4.17</a:t>
                      </a:r>
                      <a:endParaRPr lang="ru-RU" sz="20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latin typeface="Times New Roman"/>
                          <a:ea typeface="Calibri"/>
                          <a:cs typeface="Times New Roman"/>
                        </a:rPr>
                        <a:t>3.9</a:t>
                      </a:r>
                      <a:endParaRPr lang="ru-RU" sz="20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latin typeface="Times New Roman"/>
                          <a:ea typeface="Calibri"/>
                          <a:cs typeface="Times New Roman"/>
                        </a:rPr>
                        <a:t>3.2</a:t>
                      </a:r>
                      <a:endParaRPr lang="ru-RU" sz="20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latin typeface="Times New Roman"/>
                          <a:ea typeface="Calibri"/>
                          <a:cs typeface="Times New Roman"/>
                        </a:rPr>
                        <a:t>3.6</a:t>
                      </a:r>
                      <a:endParaRPr lang="ru-RU" sz="20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102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latin typeface="Times New Roman"/>
                          <a:ea typeface="Calibri"/>
                          <a:cs typeface="Times New Roman"/>
                        </a:rPr>
                        <a:t>Корень</a:t>
                      </a:r>
                      <a:endParaRPr lang="ru-RU" sz="20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latin typeface="Times New Roman"/>
                          <a:ea typeface="Calibri"/>
                          <a:cs typeface="Times New Roman"/>
                        </a:rPr>
                        <a:t>3.33</a:t>
                      </a:r>
                      <a:endParaRPr lang="ru-RU" sz="20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latin typeface="Times New Roman"/>
                          <a:ea typeface="Calibri"/>
                          <a:cs typeface="Times New Roman"/>
                        </a:rPr>
                        <a:t>3.48</a:t>
                      </a:r>
                      <a:endParaRPr lang="ru-RU" sz="20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latin typeface="Times New Roman"/>
                          <a:ea typeface="Calibri"/>
                          <a:cs typeface="Times New Roman"/>
                        </a:rPr>
                        <a:t>2.8</a:t>
                      </a:r>
                      <a:endParaRPr lang="ru-RU" sz="20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/>
                          <a:ea typeface="Calibri"/>
                          <a:cs typeface="Times New Roman"/>
                        </a:rPr>
                        <a:t>3.1</a:t>
                      </a:r>
                      <a:endParaRPr lang="ru-RU" sz="20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714348" y="0"/>
            <a:ext cx="7643866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Результаты исследования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Вычислили среднюю длину корней и проростков в каждом контейнере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2208_2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117566"/>
            <a:ext cx="9144000" cy="3740434"/>
          </a:xfrm>
          <a:prstGeom prst="rect">
            <a:avLst/>
          </a:prstGeom>
        </p:spPr>
      </p:pic>
      <p:sp>
        <p:nvSpPr>
          <p:cNvPr id="21505" name="Rectangle 1"/>
          <p:cNvSpPr>
            <a:spLocks noChangeArrowheads="1"/>
          </p:cNvSpPr>
          <p:nvPr/>
        </p:nvSpPr>
        <p:spPr bwMode="auto">
          <a:xfrm>
            <a:off x="0" y="0"/>
            <a:ext cx="9144000" cy="341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Заключение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 результате проведенных нами исследований мы обнаружили наиболее загрязненные участки почвы. Ими оказалась проба взятая во дворе СОШ№4. Причиной загрязнения почвы на территории школы по нашему мнению является расположением территории школы у главной автомагистрали города Лениногорска. Воздействие на почвы наземного транспорта: загрязнение их веществами, содержащимися в выхлопных газах(оксидами азота, сажей, углеводородами, соединения тяжелых металлов) 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i (3)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720" y="214290"/>
            <a:ext cx="3076575" cy="2047875"/>
          </a:xfrm>
          <a:prstGeom prst="rect">
            <a:avLst/>
          </a:prstGeom>
        </p:spPr>
      </p:pic>
      <p:pic>
        <p:nvPicPr>
          <p:cNvPr id="3" name="Рисунок 2" descr="i (2)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43636" y="428604"/>
            <a:ext cx="2743200" cy="2047875"/>
          </a:xfrm>
          <a:prstGeom prst="rect">
            <a:avLst/>
          </a:prstGeom>
        </p:spPr>
      </p:pic>
      <p:sp>
        <p:nvSpPr>
          <p:cNvPr id="23553" name="Rectangle 1"/>
          <p:cNvSpPr>
            <a:spLocks noChangeArrowheads="1"/>
          </p:cNvSpPr>
          <p:nvPr/>
        </p:nvSpPr>
        <p:spPr bwMode="auto">
          <a:xfrm>
            <a:off x="357158" y="3000372"/>
            <a:ext cx="8572496" cy="2677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 результате загрязнения почв снижается плодородие почвы, а сама почва может стать губительной средой для существующих в ней организмов. Загрязнение почв сопровождается распространением загрязнений в другие среды и объекты окружающей среды 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425038960_120519kpdat02_1039cj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71934" y="3286124"/>
            <a:ext cx="4736446" cy="3141843"/>
          </a:xfrm>
          <a:prstGeom prst="rect">
            <a:avLst/>
          </a:prstGeom>
        </p:spPr>
      </p:pic>
      <p:sp>
        <p:nvSpPr>
          <p:cNvPr id="22529" name="Rectangle 1"/>
          <p:cNvSpPr>
            <a:spLocks noChangeArrowheads="1"/>
          </p:cNvSpPr>
          <p:nvPr/>
        </p:nvSpPr>
        <p:spPr bwMode="auto">
          <a:xfrm>
            <a:off x="0" y="571480"/>
            <a:ext cx="9144000" cy="2677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Для улучшения экологического состояния почв мы бы хотели предложить стремиться к достижению следующих основных целей: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1 охрана здоровья населения, что предусматривает наблюдение за наличием в почвах различных патогенных микроорганизмов.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2 развитие системы мониторинга качества почвы и повышение эффективности государственного контроля использования почв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Другая 8">
      <a:dk1>
        <a:sysClr val="windowText" lastClr="000000"/>
      </a:dk1>
      <a:lt1>
        <a:srgbClr val="92D050"/>
      </a:lt1>
      <a:dk2>
        <a:srgbClr val="00B050"/>
      </a:dk2>
      <a:lt2>
        <a:srgbClr val="C3D69B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68</TotalTime>
  <Words>413</Words>
  <Application>Microsoft Office PowerPoint</Application>
  <PresentationFormat>Экран (4:3)</PresentationFormat>
  <Paragraphs>65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Тема Office</vt:lpstr>
      <vt:lpstr>Оценка экологического состояния почвы в Лениногорском районе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</vt:vector>
  </TitlesOfParts>
  <Company>Hewlett-Packard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Альбина</dc:creator>
  <cp:lastModifiedBy>Альбина</cp:lastModifiedBy>
  <cp:revision>7</cp:revision>
  <dcterms:created xsi:type="dcterms:W3CDTF">2017-01-19T07:36:06Z</dcterms:created>
  <dcterms:modified xsi:type="dcterms:W3CDTF">2017-01-19T14:27:05Z</dcterms:modified>
</cp:coreProperties>
</file>